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6"/>
  </p:notesMasterIdLst>
  <p:sldIdLst>
    <p:sldId id="307" r:id="rId2"/>
    <p:sldId id="693" r:id="rId3"/>
    <p:sldId id="261" r:id="rId4"/>
    <p:sldId id="262" r:id="rId5"/>
    <p:sldId id="263" r:id="rId6"/>
    <p:sldId id="269" r:id="rId7"/>
    <p:sldId id="300" r:id="rId8"/>
    <p:sldId id="291" r:id="rId9"/>
    <p:sldId id="265" r:id="rId10"/>
    <p:sldId id="266" r:id="rId11"/>
    <p:sldId id="559" r:id="rId12"/>
    <p:sldId id="554" r:id="rId13"/>
    <p:sldId id="694" r:id="rId14"/>
    <p:sldId id="695" r:id="rId15"/>
    <p:sldId id="292" r:id="rId16"/>
    <p:sldId id="270" r:id="rId17"/>
    <p:sldId id="696" r:id="rId18"/>
    <p:sldId id="295" r:id="rId19"/>
    <p:sldId id="304" r:id="rId20"/>
    <p:sldId id="667" r:id="rId21"/>
    <p:sldId id="668" r:id="rId22"/>
    <p:sldId id="650" r:id="rId23"/>
    <p:sldId id="645" r:id="rId24"/>
    <p:sldId id="661" r:id="rId25"/>
    <p:sldId id="662" r:id="rId26"/>
    <p:sldId id="258" r:id="rId27"/>
    <p:sldId id="285" r:id="rId28"/>
    <p:sldId id="658" r:id="rId29"/>
    <p:sldId id="659" r:id="rId30"/>
    <p:sldId id="688" r:id="rId31"/>
    <p:sldId id="268" r:id="rId32"/>
    <p:sldId id="273" r:id="rId33"/>
    <p:sldId id="631" r:id="rId34"/>
    <p:sldId id="669" r:id="rId35"/>
    <p:sldId id="674" r:id="rId36"/>
    <p:sldId id="686" r:id="rId37"/>
    <p:sldId id="689" r:id="rId38"/>
    <p:sldId id="677" r:id="rId39"/>
    <p:sldId id="308" r:id="rId40"/>
    <p:sldId id="697" r:id="rId41"/>
    <p:sldId id="305" r:id="rId42"/>
    <p:sldId id="327" r:id="rId43"/>
    <p:sldId id="280" r:id="rId44"/>
    <p:sldId id="565" r:id="rId45"/>
    <p:sldId id="682" r:id="rId46"/>
    <p:sldId id="320" r:id="rId47"/>
    <p:sldId id="683" r:id="rId48"/>
    <p:sldId id="691" r:id="rId49"/>
    <p:sldId id="309" r:id="rId50"/>
    <p:sldId id="680" r:id="rId51"/>
    <p:sldId id="323" r:id="rId52"/>
    <p:sldId id="329" r:id="rId53"/>
    <p:sldId id="690" r:id="rId54"/>
    <p:sldId id="685" r:id="rId5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61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1.png>
</file>

<file path=ppt/media/image14.jpg>
</file>

<file path=ppt/media/image141.png>
</file>

<file path=ppt/media/image15.jpeg>
</file>

<file path=ppt/media/image151.png>
</file>

<file path=ppt/media/image16.jpeg>
</file>

<file path=ppt/media/image161.png>
</file>

<file path=ppt/media/image17.png>
</file>

<file path=ppt/media/image170.png>
</file>

<file path=ppt/media/image171.png>
</file>

<file path=ppt/media/image18.jpeg>
</file>

<file path=ppt/media/image19.jpe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tiff>
</file>

<file path=ppt/media/image26.png>
</file>

<file path=ppt/media/image27.sv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.tiff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tiff>
</file>

<file path=ppt/media/image45.png>
</file>

<file path=ppt/media/image46.png>
</file>

<file path=ppt/media/image47.png>
</file>

<file path=ppt/media/image48.png>
</file>

<file path=ppt/media/image49.png>
</file>

<file path=ppt/media/image5.tiff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tiff>
</file>

<file path=ppt/media/image70.png>
</file>

<file path=ppt/media/image70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09/11/2023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11.09.2023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11.09.2023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11.09.2023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11.09.2023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11.09.2023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11.09.2023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27.sv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43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emf"/><Relationship Id="rId9" Type="http://schemas.openxmlformats.org/officeDocument/2006/relationships/image" Target="../media/image4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56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58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61.png"/><Relationship Id="rId4" Type="http://schemas.openxmlformats.org/officeDocument/2006/relationships/hyperlink" Target="https://arxiv.org/abs/1706.03762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62.png"/><Relationship Id="rId4" Type="http://schemas.openxmlformats.org/officeDocument/2006/relationships/hyperlink" Target="https://arxiv.org/abs/1706.03762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66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png"/><Relationship Id="rId4" Type="http://schemas.openxmlformats.org/officeDocument/2006/relationships/hyperlink" Target="https://developers.google.com/machine-learning/gan/generative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70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71.png"/><Relationship Id="rId4" Type="http://schemas.openxmlformats.org/officeDocument/2006/relationships/hyperlink" Target="https://arxiv.org/abs/1411.1784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77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0" Type="http://schemas.openxmlformats.org/officeDocument/2006/relationships/image" Target="../media/image76.png"/><Relationship Id="rId4" Type="http://schemas.openxmlformats.org/officeDocument/2006/relationships/image" Target="../media/image74.png"/><Relationship Id="rId9" Type="http://schemas.openxmlformats.org/officeDocument/2006/relationships/image" Target="../media/image75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1800" dirty="0"/>
              <a:t>RL setup usually more difficult (e.g., non-differentiable as a whole) than</a:t>
            </a:r>
            <a:r>
              <a:rPr lang="en-DE" sz="1800" dirty="0"/>
              <a:t> supervised learning </a:t>
            </a:r>
            <a:r>
              <a:rPr lang="en-GB" sz="1800" dirty="0"/>
              <a:t>one </a:t>
            </a:r>
            <a:r>
              <a:rPr lang="en-DE" sz="1800" dirty="0"/>
              <a:t>(which can be seen as “generalized optimization”, often of proxy metric)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but RL can be cast as supervised-learning setup: express rewards by more intricate loss function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can be cast as supervised-learning setup: </a:t>
            </a:r>
            <a:r>
              <a:rPr lang="en-GB" b="1" dirty="0"/>
              <a:t>s</a:t>
            </a:r>
            <a:r>
              <a:rPr lang="en-DE" b="1" dirty="0"/>
              <a:t>elf-supervised</a:t>
            </a:r>
            <a:r>
              <a:rPr lang="en-GB" dirty="0"/>
              <a:t> learning</a:t>
            </a:r>
            <a:endParaRPr lang="en-DE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382369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1312809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97427"/>
            <a:ext cx="10698892" cy="36240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need for appropriate </a:t>
            </a:r>
            <a:r>
              <a:rPr lang="en-GB" sz="2000" b="1" dirty="0">
                <a:sym typeface="Wingdings" pitchFamily="2" charset="2"/>
              </a:rPr>
              <a:t>inductive bias </a:t>
            </a:r>
            <a:r>
              <a:rPr lang="en-GB" sz="2000" dirty="0">
                <a:sym typeface="Wingdings" pitchFamily="2" charset="2"/>
              </a:rPr>
              <a:t>(aka learning bias): </a:t>
            </a:r>
            <a:r>
              <a:rPr lang="en-GB" sz="2000" dirty="0"/>
              <a:t>set of assumptions of a learning algorithm to predict outputs of inputs not encountered during training (“data in disguise”)</a:t>
            </a:r>
            <a:endParaRPr lang="en-GB" sz="2000" b="1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inductive bias comes in many different forms: model design (e.g., linear response), regularization (e.g., convolutions), optimization algorithms,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17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524937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297770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19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96584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(even unsupervised and RL)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r>
              <a:rPr lang="en-GB" sz="2800" dirty="0"/>
              <a:t> </a:t>
            </a:r>
            <a:r>
              <a:rPr lang="en-GB" sz="2800" dirty="0">
                <a:sym typeface="Wingdings" panose="05000000000000000000" pitchFamily="2" charset="2"/>
              </a:rPr>
              <a:t> reductionism with complex interactions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</a:t>
            </a:r>
            <a:r>
              <a:rPr lang="en-GB" dirty="0"/>
              <a:t>suitable</a:t>
            </a:r>
            <a:r>
              <a:rPr lang="en-GB" sz="2800" dirty="0"/>
              <a:t> objective function or regularization method like convolutional layers).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  <a:r>
              <a:rPr lang="en-GB" sz="2200" dirty="0"/>
              <a:t> (many aspects of nature hierarchical)</a:t>
            </a: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31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6928021" y="2337240"/>
            <a:ext cx="48356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 a</a:t>
            </a:r>
            <a:r>
              <a:rPr lang="en-DE" sz="2000" dirty="0"/>
              <a:t>d</a:t>
            </a:r>
            <a:r>
              <a:rPr lang="en-GB" sz="2000" dirty="0"/>
              <a:t>d </a:t>
            </a:r>
            <a:r>
              <a:rPr lang="en-DE" sz="2000" dirty="0"/>
              <a:t>hidden layer</a:t>
            </a:r>
            <a:r>
              <a:rPr lang="en-GB" sz="2000" dirty="0"/>
              <a:t>s</a:t>
            </a:r>
          </a:p>
          <a:p>
            <a:endParaRPr lang="en-GB" sz="2000" dirty="0"/>
          </a:p>
          <a:p>
            <a:r>
              <a:rPr lang="en-GB" sz="2000" dirty="0"/>
              <a:t>more layers (depth) more efficient than just more nodes (width): less parameters needed for same function complexity</a:t>
            </a:r>
            <a:endParaRPr lang="en-DE" sz="2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33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CDB62FA-C3A4-03B7-00CF-6DD1F68BFB2F}"/>
              </a:ext>
            </a:extLst>
          </p:cNvPr>
          <p:cNvSpPr txBox="1"/>
          <p:nvPr/>
        </p:nvSpPr>
        <p:spPr>
          <a:xfrm>
            <a:off x="24868" y="-11565"/>
            <a:ext cx="80405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CNN</a:t>
            </a:r>
            <a:r>
              <a:rPr lang="en-GB" sz="2200" dirty="0"/>
              <a:t> in short: local connections, shared weights, pooling, many layers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3999AAB-EF6F-42E9-03FD-B952DC0B0221}"/>
              </a:ext>
            </a:extLst>
          </p:cNvPr>
          <p:cNvSpPr/>
          <p:nvPr/>
        </p:nvSpPr>
        <p:spPr>
          <a:xfrm rot="5400000">
            <a:off x="3515426" y="-1422490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286C06-9532-1194-2AD7-95B58FCFE411}"/>
              </a:ext>
            </a:extLst>
          </p:cNvPr>
          <p:cNvCxnSpPr>
            <a:stCxn id="8" idx="1"/>
          </p:cNvCxnSpPr>
          <p:nvPr/>
        </p:nvCxnSpPr>
        <p:spPr>
          <a:xfrm>
            <a:off x="3609105" y="581435"/>
            <a:ext cx="3047068" cy="1354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CD7DEC-7EB3-D93B-3FB2-D51B8AA2A6B0}"/>
              </a:ext>
            </a:extLst>
          </p:cNvPr>
          <p:cNvSpPr txBox="1"/>
          <p:nvPr/>
        </p:nvSpPr>
        <p:spPr>
          <a:xfrm>
            <a:off x="8720705" y="15618"/>
            <a:ext cx="119841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C234C6-A3CF-6FDE-35D2-56DDF601A8B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157152" y="661949"/>
            <a:ext cx="162763" cy="149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EA7B3EA-8175-E9B3-7125-2B2527B83CE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319915" y="661949"/>
            <a:ext cx="523098" cy="2187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F256F9-5324-3848-7DF4-F7D51B3182E2}"/>
              </a:ext>
            </a:extLst>
          </p:cNvPr>
          <p:cNvSpPr txBox="1"/>
          <p:nvPr/>
        </p:nvSpPr>
        <p:spPr>
          <a:xfrm>
            <a:off x="10761766" y="21665"/>
            <a:ext cx="93124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 patches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2C38FA-3C13-7F77-8E8B-A84C91C10131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11227387" y="667996"/>
            <a:ext cx="0" cy="766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378"/>
            <a:ext cx="10515600" cy="4570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950943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482116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5887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310689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406237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15671539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4689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4367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</a:t>
            </a:r>
            <a:r>
              <a:rPr lang="en-GB" sz="1800" dirty="0" err="1"/>
              <a:t>OpenAI’s</a:t>
            </a:r>
            <a:r>
              <a:rPr lang="en-GB" sz="1800" dirty="0"/>
              <a:t>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601156" y="5816052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6"/>
              </a:rPr>
              <a:t>GPT-4 </a:t>
            </a:r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query 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8FD6B8-E56E-FB82-F39C-7D6BAA6F414E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50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 r="-9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51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74942" y="111960"/>
            <a:ext cx="553582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F917E-89A2-1007-2496-B6A088EE441D}"/>
              </a:ext>
            </a:extLst>
          </p:cNvPr>
          <p:cNvSpPr txBox="1"/>
          <p:nvPr/>
        </p:nvSpPr>
        <p:spPr>
          <a:xfrm>
            <a:off x="941053" y="6140019"/>
            <a:ext cx="2549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G: minimize, D: maximize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38D9C4-D605-13A5-EDD9-E8329E298CF1}"/>
              </a:ext>
            </a:extLst>
          </p:cNvPr>
          <p:cNvSpPr txBox="1"/>
          <p:nvPr/>
        </p:nvSpPr>
        <p:spPr>
          <a:xfrm>
            <a:off x="6236044" y="910168"/>
            <a:ext cx="5774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53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245948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599618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foresee: emotions or consciousness occur</a:t>
            </a:r>
            <a:r>
              <a:rPr lang="en-GB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ring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14114</TotalTime>
  <Words>3958</Words>
  <Application>Microsoft Office PowerPoint</Application>
  <PresentationFormat>Widescreen</PresentationFormat>
  <Paragraphs>621</Paragraphs>
  <Slides>54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Main Areas of Artificial Intelligence</vt:lpstr>
      <vt:lpstr>Buzz Words …</vt:lpstr>
      <vt:lpstr>Traditional Algorithms and GOFAI</vt:lpstr>
      <vt:lpstr>ML: Learning from Experience/Data</vt:lpstr>
      <vt:lpstr>Supercharging the Scientific Method</vt:lpstr>
      <vt:lpstr>When to apply ML?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Typical Transformer Architectures for LLMs</vt:lpstr>
      <vt:lpstr>Multi-Task Learning of LLMs</vt:lpstr>
      <vt:lpstr>Conversational AI: RL from Human Feedback</vt:lpstr>
      <vt:lpstr>Transformer for Vision</vt:lpstr>
      <vt:lpstr>Combination of Vision and Text: Multi-Modality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284</cp:revision>
  <dcterms:created xsi:type="dcterms:W3CDTF">2022-07-11T13:02:20Z</dcterms:created>
  <dcterms:modified xsi:type="dcterms:W3CDTF">2023-09-11T18:40:39Z</dcterms:modified>
</cp:coreProperties>
</file>

<file path=docProps/thumbnail.jpeg>
</file>